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7" r:id="rId2"/>
    <p:sldId id="308" r:id="rId3"/>
    <p:sldId id="305" r:id="rId4"/>
    <p:sldId id="306" r:id="rId5"/>
    <p:sldId id="309" r:id="rId6"/>
    <p:sldId id="310" r:id="rId7"/>
    <p:sldId id="31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C8DF0B-9AD5-4F92-9078-77F22A03B69D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6CB86A7F-76FA-4B88-9DA9-A656F8323377}">
      <dgm:prSet phldrT="[Текст]" phldr="1"/>
      <dgm:spPr/>
      <dgm:t>
        <a:bodyPr/>
        <a:lstStyle/>
        <a:p>
          <a:endParaRPr lang="ru-RU" dirty="0"/>
        </a:p>
      </dgm:t>
    </dgm:pt>
    <dgm:pt modelId="{C78CD8E6-842F-41A0-93A0-DA7E11493F47}" type="sibTrans" cxnId="{71F82EA0-2BC0-4869-9595-F38B25DE414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Химия. 11 класс. Углубленный уровень. Учебник.">
            <a:extLst>
              <a:ext uri="{FF2B5EF4-FFF2-40B4-BE49-F238E27FC236}">
                <a16:creationId xmlns:a16="http://schemas.microsoft.com/office/drawing/2014/main" id="{7AF151E5-680C-47A8-96AB-EAD30027E170}"/>
              </a:ext>
            </a:extLst>
          </dgm14:cNvPr>
        </a:ext>
      </dgm:extLst>
    </dgm:pt>
    <dgm:pt modelId="{44F0544E-3DB5-4475-B975-787C3627E7A8}" type="parTrans" cxnId="{71F82EA0-2BC0-4869-9595-F38B25DE414F}">
      <dgm:prSet/>
      <dgm:spPr/>
      <dgm:t>
        <a:bodyPr/>
        <a:lstStyle/>
        <a:p>
          <a:endParaRPr lang="ru-RU"/>
        </a:p>
      </dgm:t>
    </dgm:pt>
    <dgm:pt modelId="{C943A2D1-17F2-4A89-ABBA-B62DE6ABD053}" type="pres">
      <dgm:prSet presAssocID="{AFC8DF0B-9AD5-4F92-9078-77F22A03B69D}" presName="Name0" presStyleCnt="0">
        <dgm:presLayoutVars>
          <dgm:dir/>
        </dgm:presLayoutVars>
      </dgm:prSet>
      <dgm:spPr/>
    </dgm:pt>
    <dgm:pt modelId="{60D71567-3B30-4653-BECB-A6083B37495D}" type="pres">
      <dgm:prSet presAssocID="{C78CD8E6-842F-41A0-93A0-DA7E11493F47}" presName="picture_1" presStyleLbl="bgImgPlace1" presStyleIdx="0" presStyleCnt="1" custLinFactNeighborX="8214" custLinFactNeighborY="-3913"/>
      <dgm:spPr/>
      <dgm:t>
        <a:bodyPr/>
        <a:lstStyle/>
        <a:p>
          <a:endParaRPr lang="ru-RU"/>
        </a:p>
      </dgm:t>
    </dgm:pt>
    <dgm:pt modelId="{0784A9FF-6452-42FA-9324-572BF880130C}" type="pres">
      <dgm:prSet presAssocID="{6CB86A7F-76FA-4B88-9DA9-A656F832337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07A28-9E52-410E-ADE4-8908DAEF05B6}" type="pres">
      <dgm:prSet presAssocID="{AFC8DF0B-9AD5-4F92-9078-77F22A03B69D}" presName="maxNode" presStyleCnt="0"/>
      <dgm:spPr/>
    </dgm:pt>
    <dgm:pt modelId="{B2C5F2F7-9E2B-4F86-9554-C076961A2029}" type="pres">
      <dgm:prSet presAssocID="{AFC8DF0B-9AD5-4F92-9078-77F22A03B69D}" presName="Name33" presStyleCnt="0"/>
      <dgm:spPr/>
    </dgm:pt>
  </dgm:ptLst>
  <dgm:cxnLst>
    <dgm:cxn modelId="{71F82EA0-2BC0-4869-9595-F38B25DE414F}" srcId="{AFC8DF0B-9AD5-4F92-9078-77F22A03B69D}" destId="{6CB86A7F-76FA-4B88-9DA9-A656F8323377}" srcOrd="0" destOrd="0" parTransId="{44F0544E-3DB5-4475-B975-787C3627E7A8}" sibTransId="{C78CD8E6-842F-41A0-93A0-DA7E11493F47}"/>
    <dgm:cxn modelId="{A8AFAB30-9E25-4E38-94A0-19F9D67D7323}" type="presOf" srcId="{6CB86A7F-76FA-4B88-9DA9-A656F8323377}" destId="{0784A9FF-6452-42FA-9324-572BF880130C}" srcOrd="0" destOrd="0" presId="urn:microsoft.com/office/officeart/2008/layout/AccentedPicture"/>
    <dgm:cxn modelId="{8BA5F37C-96BB-4280-B987-8996D48EA7ED}" type="presOf" srcId="{C78CD8E6-842F-41A0-93A0-DA7E11493F47}" destId="{60D71567-3B30-4653-BECB-A6083B37495D}" srcOrd="0" destOrd="0" presId="urn:microsoft.com/office/officeart/2008/layout/AccentedPicture"/>
    <dgm:cxn modelId="{D3FF6230-FF31-477C-BB72-1C067E1D7BE4}" type="presOf" srcId="{AFC8DF0B-9AD5-4F92-9078-77F22A03B69D}" destId="{C943A2D1-17F2-4A89-ABBA-B62DE6ABD053}" srcOrd="0" destOrd="0" presId="urn:microsoft.com/office/officeart/2008/layout/AccentedPicture"/>
    <dgm:cxn modelId="{7EADACE3-3ECF-42B4-88B9-014A471E5DFC}" type="presParOf" srcId="{C943A2D1-17F2-4A89-ABBA-B62DE6ABD053}" destId="{60D71567-3B30-4653-BECB-A6083B37495D}" srcOrd="0" destOrd="0" presId="urn:microsoft.com/office/officeart/2008/layout/AccentedPicture"/>
    <dgm:cxn modelId="{45F8B5A1-4659-4D2F-B2D4-3E3883A72D5A}" type="presParOf" srcId="{C943A2D1-17F2-4A89-ABBA-B62DE6ABD053}" destId="{0784A9FF-6452-42FA-9324-572BF880130C}" srcOrd="1" destOrd="0" presId="urn:microsoft.com/office/officeart/2008/layout/AccentedPicture"/>
    <dgm:cxn modelId="{3C0C927E-8585-4BFC-8510-7D23C99017DE}" type="presParOf" srcId="{C943A2D1-17F2-4A89-ABBA-B62DE6ABD053}" destId="{26807A28-9E52-410E-ADE4-8908DAEF05B6}" srcOrd="2" destOrd="0" presId="urn:microsoft.com/office/officeart/2008/layout/AccentedPicture"/>
    <dgm:cxn modelId="{00A68341-F292-4730-8EA2-3589C2395C8E}" type="presParOf" srcId="{26807A28-9E52-410E-ADE4-8908DAEF05B6}" destId="{B2C5F2F7-9E2B-4F86-9554-C076961A2029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71567-3B30-4653-BECB-A6083B37495D}">
      <dsp:nvSpPr>
        <dsp:cNvPr id="0" name=""/>
        <dsp:cNvSpPr/>
      </dsp:nvSpPr>
      <dsp:spPr>
        <a:xfrm>
          <a:off x="0" y="194478"/>
          <a:ext cx="1494553" cy="1906318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4A9FF-6452-42FA-9324-572BF880130C}">
      <dsp:nvSpPr>
        <dsp:cNvPr id="0" name=""/>
        <dsp:cNvSpPr/>
      </dsp:nvSpPr>
      <dsp:spPr>
        <a:xfrm>
          <a:off x="59782" y="1031600"/>
          <a:ext cx="1150806" cy="11437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59782" y="1031600"/>
        <a:ext cx="1150806" cy="1143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EA944-4D69-432E-9198-CDFE838549B2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A86B6-126D-4E83-907C-B665084FC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2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A86B6-126D-4E83-907C-B665084FCBE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50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A86B6-126D-4E83-907C-B665084FCBE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0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7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54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214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467" y="294218"/>
            <a:ext cx="1915584" cy="3259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6686551"/>
            <a:ext cx="12192000" cy="1439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208933" cy="620184"/>
          </a:xfrm>
          <a:prstGeom prst="rect">
            <a:avLst/>
          </a:prstGeom>
          <a:solidFill>
            <a:srgbClr val="48AB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8467" y="478367"/>
            <a:ext cx="12208933" cy="6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-21167" y="550333"/>
            <a:ext cx="12208933" cy="61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7" name="Рисунок 10" descr="Герб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3133" y="29633"/>
            <a:ext cx="721784" cy="8572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ый треугольник 7"/>
          <p:cNvSpPr/>
          <p:nvPr userDrawn="1"/>
        </p:nvSpPr>
        <p:spPr>
          <a:xfrm flipH="1">
            <a:off x="11123084" y="0"/>
            <a:ext cx="1090083" cy="620184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Номер слайда 14"/>
          <p:cNvSpPr>
            <a:spLocks noGrp="1"/>
          </p:cNvSpPr>
          <p:nvPr>
            <p:ph type="sldNum" sz="quarter" idx="10"/>
          </p:nvPr>
        </p:nvSpPr>
        <p:spPr>
          <a:xfrm>
            <a:off x="11201401" y="281518"/>
            <a:ext cx="1011767" cy="24764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3557DC2D-4922-4EA8-86F9-4553E1A4A7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16806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35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56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9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5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27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1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92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3A26A-0E9B-4730-AD45-4B729C558829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1CA06-D4EA-4143-B73F-7FD3ABC96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8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diagramColors" Target="../diagrams/colors1.xml"/><Relationship Id="rId1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1.jpg"/><Relationship Id="rId7" Type="http://schemas.openxmlformats.org/officeDocument/2006/relationships/image" Target="../media/image15.jpeg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11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20.jp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3.jpeg"/><Relationship Id="rId15" Type="http://schemas.openxmlformats.org/officeDocument/2006/relationships/image" Target="../media/image19.jpeg"/><Relationship Id="rId10" Type="http://schemas.openxmlformats.org/officeDocument/2006/relationships/diagramData" Target="../diagrams/data1.xml"/><Relationship Id="rId19" Type="http://schemas.openxmlformats.org/officeDocument/2006/relationships/image" Target="../media/image12.wmf"/><Relationship Id="rId4" Type="http://schemas.openxmlformats.org/officeDocument/2006/relationships/hyperlink" Target="VID-&#1052;&#1077;&#1076;&#1080;&#1094;&#1080;&#1085;&#1089;&#1082;&#1080;&#1081;%20&#1082;&#1083;&#1072;&#1089;&#1089;.mp4" TargetMode="External"/><Relationship Id="rId9" Type="http://schemas.openxmlformats.org/officeDocument/2006/relationships/image" Target="../media/image17.jpeg"/><Relationship Id="rId14" Type="http://schemas.microsoft.com/office/2007/relationships/diagramDrawing" Target="../diagrams/drawing1.xml"/><Relationship Id="rId22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" y="4530798"/>
            <a:ext cx="2591399" cy="2052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Объект 2"/>
          <p:cNvSpPr txBox="1">
            <a:spLocks/>
          </p:cNvSpPr>
          <p:nvPr/>
        </p:nvSpPr>
        <p:spPr>
          <a:xfrm>
            <a:off x="1698233" y="103160"/>
            <a:ext cx="8879233" cy="938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Областное государственное бюджетное общеобразовательное учреждение «Валуйская средняя общеобразовательная школа № 4» Белгородской области</a:t>
            </a:r>
            <a:endParaRPr lang="ru-RU" sz="1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3209" y="1682757"/>
            <a:ext cx="75868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cap="all" dirty="0"/>
              <a:t>ОРГАНИЗАЦИЯ УЧЕБНОГО ПРОЦЕССА </a:t>
            </a:r>
            <a:endParaRPr lang="ru-RU" sz="3200" b="1" cap="all" dirty="0" smtClean="0"/>
          </a:p>
          <a:p>
            <a:pPr algn="ctr">
              <a:defRPr/>
            </a:pPr>
            <a:r>
              <a:rPr lang="ru-RU" sz="3200" b="1" cap="all" dirty="0" smtClean="0"/>
              <a:t>В </a:t>
            </a:r>
            <a:r>
              <a:rPr lang="ru-RU" sz="3200" b="1" cap="all" dirty="0"/>
              <a:t>МЕДИЦИНСКИХ </a:t>
            </a:r>
            <a:r>
              <a:rPr lang="ru-RU" sz="3200" b="1" cap="all" dirty="0" smtClean="0"/>
              <a:t>КЛАССАХ</a:t>
            </a:r>
            <a:endParaRPr lang="ru-RU" sz="3200" b="1" cap="all" dirty="0"/>
          </a:p>
        </p:txBody>
      </p:sp>
      <p:pic>
        <p:nvPicPr>
          <p:cNvPr id="22" name="Рисунок 5" descr="Герб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28" y="202747"/>
            <a:ext cx="1128687" cy="13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163" y="129988"/>
            <a:ext cx="1021517" cy="130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75" y="2046064"/>
            <a:ext cx="3428278" cy="213663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38" y="4632496"/>
            <a:ext cx="3960902" cy="14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CED0E-CCDB-4A97-BF38-BF9A1DBD4538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896649" y="1009372"/>
            <a:ext cx="43624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Blogger Sans Light"/>
                <a:cs typeface="Blogger Sans Light"/>
              </a:rPr>
              <a:t>ПРОФИЛЬНЫЙ УЧЕБНЫЙ ПЛАН</a:t>
            </a:r>
            <a:endParaRPr lang="ru-RU" altLang="ru-RU" sz="2000" b="1" dirty="0">
              <a:solidFill>
                <a:srgbClr val="0070C0"/>
              </a:solidFill>
              <a:latin typeface="Arial" panose="020B0604020202020204" pitchFamily="34" charset="0"/>
              <a:ea typeface="Blogger Sans Light"/>
              <a:cs typeface="Blogger Sans Light"/>
            </a:endParaRP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675761" y="1612621"/>
            <a:ext cx="53721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ХИМИЯ </a:t>
            </a:r>
            <a:r>
              <a:rPr lang="ru-RU" altLang="ru-RU" sz="1600" dirty="0" smtClean="0">
                <a:latin typeface="Arial" panose="020B0604020202020204" pitchFamily="34" charset="0"/>
              </a:rPr>
              <a:t>- </a:t>
            </a:r>
            <a:r>
              <a:rPr lang="ru-RU" altLang="ru-RU" sz="1600" dirty="0" smtClean="0">
                <a:latin typeface="Arial" panose="020B0604020202020204" pitchFamily="34" charset="0"/>
              </a:rPr>
              <a:t>5 ЧАСОВ </a:t>
            </a:r>
            <a:endParaRPr lang="ru-RU" altLang="ru-RU" sz="1600" dirty="0" smtClean="0">
              <a:latin typeface="Arial" panose="020B0604020202020204" pitchFamily="34" charset="0"/>
            </a:endParaRPr>
          </a:p>
          <a:p>
            <a:r>
              <a:rPr lang="ru-RU" altLang="ru-RU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«</a:t>
            </a: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</a:rPr>
              <a:t>Медицинская составляющая в учебном курсе химии» </a:t>
            </a:r>
          </a:p>
          <a:p>
            <a:endParaRPr lang="ru-RU" altLang="ru-RU" sz="16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600" dirty="0" smtClean="0">
                <a:latin typeface="Arial" panose="020B0604020202020204" pitchFamily="34" charset="0"/>
              </a:rPr>
              <a:t>- </a:t>
            </a:r>
            <a:r>
              <a:rPr lang="ru-RU" altLang="ru-RU" sz="1600" dirty="0">
                <a:latin typeface="Arial" panose="020B0604020202020204" pitchFamily="34" charset="0"/>
              </a:rPr>
              <a:t>3 </a:t>
            </a:r>
            <a:r>
              <a:rPr lang="ru-RU" altLang="ru-RU" sz="1600" dirty="0" smtClean="0">
                <a:latin typeface="Arial" panose="020B0604020202020204" pitchFamily="34" charset="0"/>
              </a:rPr>
              <a:t>ЧАСА</a:t>
            </a:r>
            <a:endParaRPr lang="ru-RU" altLang="ru-RU" sz="1600" b="1" dirty="0">
              <a:solidFill>
                <a:srgbClr val="F7883A"/>
              </a:solidFill>
              <a:latin typeface="Arial" panose="020B0604020202020204" pitchFamily="34" charset="0"/>
            </a:endParaRPr>
          </a:p>
          <a:p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</a:rPr>
              <a:t>«Медицинская составляющая в учебном курсе биологии»</a:t>
            </a:r>
          </a:p>
          <a:p>
            <a:endParaRPr lang="ru-RU" altLang="ru-RU" sz="1600" b="1" dirty="0" smtClean="0">
              <a:latin typeface="Arial" panose="020B0604020202020204" pitchFamily="34" charset="0"/>
            </a:endParaRPr>
          </a:p>
          <a:p>
            <a:r>
              <a:rPr lang="ru-RU" altLang="ru-RU" sz="16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ЭЛЕКТИВНЫЕ КУРСЫ- </a:t>
            </a:r>
            <a:r>
              <a:rPr lang="ru-RU" altLang="ru-RU" sz="16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</a:rPr>
              <a:t>«Биохимия», «Биофизика»,</a:t>
            </a:r>
          </a:p>
          <a:p>
            <a:r>
              <a:rPr lang="ru-RU" sz="1200" b="1" dirty="0">
                <a:latin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</a:rPr>
              <a:t>                                                       «Основы фармакологии»,</a:t>
            </a:r>
          </a:p>
          <a:p>
            <a:r>
              <a:rPr lang="ru-RU" sz="1200" b="1" dirty="0">
                <a:latin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</a:rPr>
              <a:t>                                                       «Оказание первой помощи»</a:t>
            </a:r>
            <a:endParaRPr lang="ru-RU" sz="1200" b="1" dirty="0" smtClean="0">
              <a:latin typeface="Arial" panose="020B0604020202020204" pitchFamily="34" charset="0"/>
            </a:endParaRPr>
          </a:p>
          <a:p>
            <a:endParaRPr lang="ru-RU" sz="1200" b="1" dirty="0">
              <a:latin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ИНДИВИДУАЛЬНЫЙ ПРОЕКТ- </a:t>
            </a:r>
            <a:r>
              <a:rPr lang="ru-RU" sz="1200" b="1" dirty="0" smtClean="0">
                <a:latin typeface="Arial" panose="020B0604020202020204" pitchFamily="34" charset="0"/>
              </a:rPr>
              <a:t>медицинская составляющая</a:t>
            </a:r>
            <a:endParaRPr lang="ru-RU" sz="1200" b="1" dirty="0"/>
          </a:p>
          <a:p>
            <a:endParaRPr lang="ru-RU" altLang="ru-RU" sz="1600" b="1" dirty="0">
              <a:latin typeface="Arial" panose="020B0604020202020204" pitchFamily="34" charset="0"/>
            </a:endParaRPr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9" y="2356995"/>
            <a:ext cx="47836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Прямоугольник 11"/>
          <p:cNvSpPr>
            <a:spLocks noChangeArrowheads="1"/>
          </p:cNvSpPr>
          <p:nvPr/>
        </p:nvSpPr>
        <p:spPr bwMode="auto">
          <a:xfrm>
            <a:off x="609601" y="4406080"/>
            <a:ext cx="4527551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Blogger Sans Light"/>
                <a:cs typeface="Blogger Sans Light"/>
              </a:rPr>
              <a:t>КУРСЫ ВНЕУРОЧНОЙ ДЕЯТЕЛЬНОСТИ</a:t>
            </a:r>
          </a:p>
        </p:txBody>
      </p:sp>
      <p:sp>
        <p:nvSpPr>
          <p:cNvPr id="20498" name="Прямоугольник 25"/>
          <p:cNvSpPr>
            <a:spLocks noChangeArrowheads="1"/>
          </p:cNvSpPr>
          <p:nvPr/>
        </p:nvSpPr>
        <p:spPr bwMode="auto">
          <a:xfrm>
            <a:off x="394404" y="3779373"/>
            <a:ext cx="4544483" cy="91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333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altLang="ru-RU" sz="1333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altLang="ru-RU" sz="1333" b="1" dirty="0">
                <a:solidFill>
                  <a:srgbClr val="7F7F7F"/>
                </a:solidFill>
                <a:latin typeface="Arial" panose="020B0604020202020204" pitchFamily="34" charset="0"/>
              </a:rPr>
              <a:t>                                                    </a:t>
            </a:r>
            <a:r>
              <a:rPr lang="ru-RU" altLang="ru-RU" sz="1333" b="1" dirty="0" smtClean="0">
                <a:solidFill>
                  <a:srgbClr val="7F7F7F"/>
                </a:solidFill>
                <a:latin typeface="Arial" panose="020B0604020202020204" pitchFamily="34" charset="0"/>
              </a:rPr>
              <a:t> </a:t>
            </a:r>
            <a:endParaRPr lang="ru-RU" altLang="ru-RU" sz="1333" b="1" dirty="0">
              <a:solidFill>
                <a:srgbClr val="7F7F7F"/>
              </a:solidFill>
              <a:latin typeface="Arial" panose="020B0604020202020204" pitchFamily="34" charset="0"/>
            </a:endParaRPr>
          </a:p>
          <a:p>
            <a:r>
              <a:rPr lang="ru-RU" altLang="ru-RU" sz="1333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333" b="1" dirty="0" smtClean="0">
                <a:solidFill>
                  <a:srgbClr val="7F7F7F"/>
                </a:solidFill>
                <a:latin typeface="Arial" panose="020B0604020202020204" pitchFamily="34" charset="0"/>
              </a:rPr>
              <a:t>                                                     </a:t>
            </a:r>
            <a:endParaRPr lang="ru-RU" altLang="ru-RU" sz="1333" b="1" dirty="0">
              <a:solidFill>
                <a:srgbClr val="7F7F7F"/>
              </a:solidFill>
              <a:latin typeface="Arial" panose="020B0604020202020204" pitchFamily="34" charset="0"/>
            </a:endParaRPr>
          </a:p>
          <a:p>
            <a:endParaRPr lang="ru-RU" altLang="ru-RU" sz="1333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1366" y="-3995"/>
            <a:ext cx="6519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ОБРАЗОВАТЕЛЬНОГО ПРОЦЕССА</a:t>
            </a:r>
          </a:p>
        </p:txBody>
      </p:sp>
      <p:pic>
        <p:nvPicPr>
          <p:cNvPr id="205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0" y="1683470"/>
            <a:ext cx="478367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" y="3034823"/>
            <a:ext cx="47836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8" y="3718032"/>
            <a:ext cx="47836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19913" y="5041553"/>
            <a:ext cx="4801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/>
              <a:t>Основы медицинских знаний</a:t>
            </a:r>
          </a:p>
          <a:p>
            <a:pPr>
              <a:defRPr/>
            </a:pPr>
            <a:r>
              <a:rPr lang="ru-RU" sz="1600" dirty="0" smtClean="0"/>
              <a:t>Основы латинского языка</a:t>
            </a:r>
          </a:p>
          <a:p>
            <a:pPr>
              <a:defRPr/>
            </a:pPr>
            <a:r>
              <a:rPr lang="ru-RU" sz="1600" dirty="0" smtClean="0"/>
              <a:t>История медицины</a:t>
            </a:r>
          </a:p>
          <a:p>
            <a:pPr>
              <a:defRPr/>
            </a:pPr>
            <a:r>
              <a:rPr lang="ru-RU" sz="1600" dirty="0" smtClean="0"/>
              <a:t>Уроки здоровья</a:t>
            </a:r>
          </a:p>
          <a:p>
            <a:pPr>
              <a:defRPr/>
            </a:pPr>
            <a:r>
              <a:rPr lang="ru-RU" sz="1600" dirty="0" smtClean="0"/>
              <a:t>Юный психолог</a:t>
            </a:r>
            <a:endParaRPr lang="ru-RU" sz="1600" dirty="0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5400000">
            <a:off x="3296585" y="5578570"/>
            <a:ext cx="964996" cy="298579"/>
          </a:xfrm>
          <a:prstGeom prst="triangle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27" name="Прямоугольник 15"/>
          <p:cNvSpPr>
            <a:spLocks noChangeArrowheads="1"/>
          </p:cNvSpPr>
          <p:nvPr/>
        </p:nvSpPr>
        <p:spPr bwMode="auto">
          <a:xfrm>
            <a:off x="6526894" y="944677"/>
            <a:ext cx="3239348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133" b="1" dirty="0">
                <a:solidFill>
                  <a:srgbClr val="0070C0"/>
                </a:solidFill>
                <a:latin typeface="Arial" panose="020B0604020202020204" pitchFamily="34" charset="0"/>
              </a:rPr>
              <a:t>КАДРОВЫЕ РЕСУРСЫ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6526894" y="1515356"/>
            <a:ext cx="555624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ru-RU" altLang="ru-RU" sz="16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УЧИТЕЛЯ </a:t>
            </a:r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ШКОЛ </a:t>
            </a:r>
            <a:r>
              <a:rPr lang="ru-RU" altLang="ru-RU" sz="16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altLang="ru-RU" sz="1600" dirty="0" smtClean="0"/>
              <a:t>- </a:t>
            </a:r>
            <a:r>
              <a:rPr lang="ru-RU" altLang="ru-RU" sz="1400" b="1" dirty="0"/>
              <a:t>ПК для включения медицинского блока в учебный курс химии и биологии </a:t>
            </a:r>
            <a:endParaRPr lang="ru-RU" altLang="ru-RU" sz="1400" b="1" dirty="0" smtClean="0"/>
          </a:p>
          <a:p>
            <a:r>
              <a:rPr lang="ru-RU" altLang="ru-RU" sz="1400" b="1" dirty="0" smtClean="0"/>
              <a:t>- ПК  по ведению элективного курса </a:t>
            </a:r>
            <a:r>
              <a:rPr lang="ru-RU" sz="1400" b="1" dirty="0" smtClean="0"/>
              <a:t>«Младшая медицинская сестра по уходу за больными»</a:t>
            </a:r>
            <a:endParaRPr lang="ru-RU" altLang="ru-RU" sz="1400" b="1" dirty="0"/>
          </a:p>
        </p:txBody>
      </p:sp>
      <p:sp>
        <p:nvSpPr>
          <p:cNvPr id="29" name="Прямоугольник 27"/>
          <p:cNvSpPr>
            <a:spLocks noChangeArrowheads="1"/>
          </p:cNvSpPr>
          <p:nvPr/>
        </p:nvSpPr>
        <p:spPr bwMode="auto">
          <a:xfrm>
            <a:off x="6526894" y="2919521"/>
            <a:ext cx="48960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2. ПРЕПОДАВАТЕЛИ МЕДИЦИНСКИХ КОЛЛЕДЖЕЙ</a:t>
            </a:r>
          </a:p>
          <a:p>
            <a:endParaRPr lang="ru-RU" altLang="ru-RU" sz="16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3. МЕДИЦИНСКИЕ РАБОТНИКИ</a:t>
            </a:r>
            <a:endParaRPr lang="ru-RU" altLang="ru-RU" sz="1600" dirty="0"/>
          </a:p>
        </p:txBody>
      </p:sp>
      <p:sp>
        <p:nvSpPr>
          <p:cNvPr id="30" name="Прямоугольник 15"/>
          <p:cNvSpPr>
            <a:spLocks noChangeArrowheads="1"/>
          </p:cNvSpPr>
          <p:nvPr/>
        </p:nvSpPr>
        <p:spPr bwMode="auto">
          <a:xfrm>
            <a:off x="5690190" y="4356953"/>
            <a:ext cx="6569486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133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Профессиональное обучение (дополнительное образование)</a:t>
            </a:r>
            <a:endParaRPr lang="ru-RU" altLang="ru-RU" sz="2133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" y="5511533"/>
            <a:ext cx="47836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6052722" y="5256604"/>
            <a:ext cx="58483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«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Младшая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медицинская сестра по уходу за больными»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433" t="10690" r="5341" b="17711"/>
          <a:stretch/>
        </p:blipFill>
        <p:spPr bwMode="auto">
          <a:xfrm>
            <a:off x="41389" y="842669"/>
            <a:ext cx="811033" cy="7205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8131" y="4429271"/>
            <a:ext cx="1191472" cy="8433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 descr="Актион Кадры и HR — все, что нужно для спокойной работ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91" y="858581"/>
            <a:ext cx="862539" cy="53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06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1151" y="2034117"/>
            <a:ext cx="1786467" cy="26898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1050"/>
            </a:lvl1pPr>
          </a:lstStyle>
          <a:p>
            <a:pPr>
              <a:defRPr/>
            </a:pP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36251" y="5541434"/>
            <a:ext cx="1403349" cy="268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5400000">
            <a:off x="8168217" y="1439334"/>
            <a:ext cx="1128184" cy="383116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cxnSp>
        <p:nvCxnSpPr>
          <p:cNvPr id="29" name="Прямая соединительная линия 28"/>
          <p:cNvCxnSpPr>
            <a:cxnSpLocks/>
          </p:cNvCxnSpPr>
          <p:nvPr/>
        </p:nvCxnSpPr>
        <p:spPr>
          <a:xfrm>
            <a:off x="8534400" y="806451"/>
            <a:ext cx="44451" cy="51794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Равнобедренный треугольник 33"/>
          <p:cNvSpPr/>
          <p:nvPr/>
        </p:nvSpPr>
        <p:spPr>
          <a:xfrm rot="5400000">
            <a:off x="8176685" y="3088218"/>
            <a:ext cx="1128183" cy="383116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35" name="Равнобедренный треугольник 34"/>
          <p:cNvSpPr/>
          <p:nvPr/>
        </p:nvSpPr>
        <p:spPr>
          <a:xfrm rot="5400000">
            <a:off x="8205259" y="4994276"/>
            <a:ext cx="1128183" cy="381000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19471" name="TextBox 37"/>
          <p:cNvSpPr txBox="1">
            <a:spLocks noChangeArrowheads="1"/>
          </p:cNvSpPr>
          <p:nvPr/>
        </p:nvSpPr>
        <p:spPr bwMode="auto">
          <a:xfrm>
            <a:off x="8828618" y="5954184"/>
            <a:ext cx="3363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/>
              <a:t>ОСНАЩЕНИЕ СПЕЦИАЛЬНЫМИ УЧЕБНЫМИ МАТЕРИАЛАМИ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4518" y="5996518"/>
            <a:ext cx="842433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hlinkClick r:id="rId4" action="ppaction://hlinkfile"/>
              </a:rPr>
              <a:t>ОСНАЩЕНО</a:t>
            </a:r>
            <a:r>
              <a:rPr lang="ru-RU" sz="2400" dirty="0">
                <a:hlinkClick r:id="rId4" action="ppaction://hlinkfile"/>
              </a:rPr>
              <a:t> 100% </a:t>
            </a:r>
            <a:r>
              <a:rPr lang="ru-RU" sz="2400" dirty="0" smtClean="0">
                <a:hlinkClick r:id="rId4" action="ppaction://hlinkfile"/>
              </a:rPr>
              <a:t>ОБОРУДОВАНИЕМ</a:t>
            </a:r>
            <a:endParaRPr lang="ru-RU" sz="2400" b="1" dirty="0">
              <a:solidFill>
                <a:srgbClr val="F788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6067" y="29220"/>
            <a:ext cx="10913533" cy="4205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>МАТЕРИАЛЬНО-ТЕХНИЧЕСКОЕ ОСНАЩЕНИЕ МЕДИЦИНСКИХ КЛАССОВ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C1E1-397F-4638-942B-520BCB372CDD}" type="slidenum">
              <a:rPr lang="ru-RU" altLang="ru-RU"/>
              <a:pPr/>
              <a:t>3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56" y="859367"/>
            <a:ext cx="3037773" cy="2278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443" y="827456"/>
            <a:ext cx="3082276" cy="2311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3" y="3399494"/>
            <a:ext cx="3132499" cy="23493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443" y="3412720"/>
            <a:ext cx="3114863" cy="23361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/>
          <a:stretch/>
        </p:blipFill>
        <p:spPr>
          <a:xfrm>
            <a:off x="8973033" y="758617"/>
            <a:ext cx="1482465" cy="190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872995193"/>
              </p:ext>
            </p:extLst>
          </p:nvPr>
        </p:nvGraphicFramePr>
        <p:xfrm>
          <a:off x="10066075" y="1323036"/>
          <a:ext cx="1494554" cy="244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0" name="Скругленный прямоугольник 29" descr="Химия. 10 класс. Углубленный уровень. Учебник.">
            <a:extLst>
              <a:ext uri="{FF2B5EF4-FFF2-40B4-BE49-F238E27FC236}">
                <a16:creationId xmlns:a16="http://schemas.microsoft.com/office/drawing/2014/main" id="{1A281CDC-5BA7-4E63-B0D8-CE000D96568C}"/>
              </a:ext>
            </a:extLst>
          </p:cNvPr>
          <p:cNvSpPr/>
          <p:nvPr/>
        </p:nvSpPr>
        <p:spPr>
          <a:xfrm>
            <a:off x="9006112" y="1975165"/>
            <a:ext cx="1434516" cy="2125702"/>
          </a:xfrm>
          <a:prstGeom prst="round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760257"/>
              </p:ext>
            </p:extLst>
          </p:nvPr>
        </p:nvGraphicFramePr>
        <p:xfrm>
          <a:off x="92075" y="92075"/>
          <a:ext cx="766763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Объект упаковщика для оболочки" showAsIcon="1" r:id="rId16" imgW="766800" imgH="538200" progId="Package">
                  <p:embed/>
                </p:oleObj>
              </mc:Choice>
              <mc:Fallback>
                <p:oleObj name="Объект упаковщика для оболочки" showAsIcon="1" r:id="rId16" imgW="766800" imgH="538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66763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751550"/>
              </p:ext>
            </p:extLst>
          </p:nvPr>
        </p:nvGraphicFramePr>
        <p:xfrm>
          <a:off x="92075" y="92075"/>
          <a:ext cx="766763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Объект упаковщика для оболочки" showAsIcon="1" r:id="rId18" imgW="766800" imgH="538200" progId="Package">
                  <p:embed/>
                </p:oleObj>
              </mc:Choice>
              <mc:Fallback>
                <p:oleObj name="Объект упаковщика для оболочки" showAsIcon="1" r:id="rId18" imgW="766800" imgH="538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66763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385" y="2726472"/>
            <a:ext cx="1389935" cy="202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70" y="3370836"/>
            <a:ext cx="1452762" cy="1994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4" descr="Индивидуальный проект">
            <a:extLst>
              <a:ext uri="{FF2B5EF4-FFF2-40B4-BE49-F238E27FC236}">
                <a16:creationId xmlns:a16="http://schemas.microsoft.com/office/drawing/2014/main" id="{2D2089C7-92A1-4D31-9420-1E38CB835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54" y="3895557"/>
            <a:ext cx="1297863" cy="20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54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03643-BC7C-48DF-AAC4-8F85ACFDED01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996266" y="1053331"/>
            <a:ext cx="2262717" cy="4370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</a:rPr>
              <a:t>765 обучающихся</a:t>
            </a:r>
          </a:p>
          <a:p>
            <a:pPr algn="ctr">
              <a:lnSpc>
                <a:spcPct val="80000"/>
              </a:lnSpc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</a:rPr>
              <a:t>(1-11 классы)</a:t>
            </a:r>
            <a:endParaRPr lang="ru-RU" altLang="ru-RU" sz="1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7413" name="TextBox 19"/>
          <p:cNvSpPr txBox="1">
            <a:spLocks noChangeArrowheads="1"/>
          </p:cNvSpPr>
          <p:nvPr/>
        </p:nvSpPr>
        <p:spPr bwMode="auto">
          <a:xfrm>
            <a:off x="5836954" y="717907"/>
            <a:ext cx="56726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733" b="1" dirty="0">
                <a:solidFill>
                  <a:srgbClr val="4F81BD"/>
                </a:solidFill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ПРОГРАММА ВОСПИТАНИЯ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41864" y="1307074"/>
            <a:ext cx="5079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/>
              <a:t>Классные </a:t>
            </a:r>
            <a:r>
              <a:rPr lang="ru-RU" sz="1600" b="1" dirty="0"/>
              <a:t>часы, экскурсии, выставки, мастер-классы</a:t>
            </a:r>
            <a:r>
              <a:rPr lang="ru-RU" sz="1600" b="1" dirty="0" smtClean="0"/>
              <a:t>,</a:t>
            </a:r>
          </a:p>
          <a:p>
            <a:pPr>
              <a:defRPr/>
            </a:pPr>
            <a:r>
              <a:rPr lang="ru-RU" sz="1600" b="1" dirty="0" smtClean="0"/>
              <a:t> </a:t>
            </a:r>
            <a:r>
              <a:rPr lang="ru-RU" sz="1600" b="1" dirty="0"/>
              <a:t>встречи, беседы</a:t>
            </a:r>
            <a:endParaRPr lang="en-US" sz="1600" b="1" dirty="0"/>
          </a:p>
        </p:txBody>
      </p:sp>
      <p:sp>
        <p:nvSpPr>
          <p:cNvPr id="17417" name="Прямоугольник 2"/>
          <p:cNvSpPr>
            <a:spLocks noChangeArrowheads="1"/>
          </p:cNvSpPr>
          <p:nvPr/>
        </p:nvSpPr>
        <p:spPr bwMode="auto">
          <a:xfrm>
            <a:off x="5742623" y="1969622"/>
            <a:ext cx="5458778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chemeClr val="tx2"/>
                </a:solidFill>
              </a:rPr>
              <a:t>ВОЛОНТЕРСТВО - </a:t>
            </a:r>
            <a:r>
              <a:rPr lang="ru-RU" altLang="ru-RU" sz="1600" b="1" dirty="0" smtClean="0"/>
              <a:t>школьники </a:t>
            </a:r>
            <a:r>
              <a:rPr lang="ru-RU" altLang="ru-RU" sz="1600" b="1" dirty="0"/>
              <a:t>в </a:t>
            </a:r>
            <a:r>
              <a:rPr lang="ru-RU" altLang="ru-RU" sz="1600" b="1" dirty="0" smtClean="0"/>
              <a:t>медицинских организациях</a:t>
            </a:r>
            <a:endParaRPr lang="ru-RU" sz="1600" dirty="0" smtClean="0"/>
          </a:p>
          <a:p>
            <a:r>
              <a:rPr lang="ru-RU" sz="1600" dirty="0" smtClean="0"/>
              <a:t> обучение </a:t>
            </a:r>
            <a:r>
              <a:rPr lang="ru-RU" sz="1600" dirty="0"/>
              <a:t>по </a:t>
            </a:r>
            <a:r>
              <a:rPr lang="ru-RU" sz="1600" dirty="0" smtClean="0"/>
              <a:t>программе </a:t>
            </a:r>
            <a:r>
              <a:rPr lang="ru-RU" sz="1600" dirty="0"/>
              <a:t>«Основы волонтерства для начинающих»</a:t>
            </a:r>
          </a:p>
          <a:p>
            <a:endParaRPr lang="ru-RU" altLang="ru-RU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98501" y="65617"/>
            <a:ext cx="1090295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>ПРОФОРИЕНТАЦИОННАЯ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>РАБОТА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</a:endParaRPr>
          </a:p>
        </p:txBody>
      </p:sp>
      <p:sp>
        <p:nvSpPr>
          <p:cNvPr id="17431" name="Прямоугольник 23"/>
          <p:cNvSpPr>
            <a:spLocks noChangeArrowheads="1"/>
          </p:cNvSpPr>
          <p:nvPr/>
        </p:nvSpPr>
        <p:spPr bwMode="auto">
          <a:xfrm>
            <a:off x="241301" y="5103284"/>
            <a:ext cx="41888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4F81BD"/>
                </a:solidFill>
              </a:rPr>
              <a:t>-</a:t>
            </a:r>
            <a:endParaRPr lang="ru-RU" altLang="ru-RU" sz="1600" dirty="0"/>
          </a:p>
        </p:txBody>
      </p:sp>
      <p:sp>
        <p:nvSpPr>
          <p:cNvPr id="17432" name="Прямоугольник 24"/>
          <p:cNvSpPr>
            <a:spLocks noChangeArrowheads="1"/>
          </p:cNvSpPr>
          <p:nvPr/>
        </p:nvSpPr>
        <p:spPr bwMode="auto">
          <a:xfrm>
            <a:off x="7256303" y="3072867"/>
            <a:ext cx="2054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rgbClr val="1F497D"/>
                </a:solidFill>
                <a:latin typeface="Arial" panose="020B0604020202020204" pitchFamily="34" charset="0"/>
              </a:rPr>
              <a:t>ПАРТНЕРЫ:</a:t>
            </a:r>
            <a:endParaRPr lang="ru-RU" altLang="ru-RU" sz="2667" dirty="0"/>
          </a:p>
        </p:txBody>
      </p:sp>
      <p:sp>
        <p:nvSpPr>
          <p:cNvPr id="17439" name="TextBox 39"/>
          <p:cNvSpPr txBox="1">
            <a:spLocks noChangeArrowheads="1"/>
          </p:cNvSpPr>
          <p:nvPr/>
        </p:nvSpPr>
        <p:spPr bwMode="auto">
          <a:xfrm>
            <a:off x="1678775" y="4007504"/>
            <a:ext cx="2751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ВНЕУРОЧНАЯ </a:t>
            </a:r>
            <a:endParaRPr lang="ru-RU" alt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ДЕЯТЕЛЬНОСТЬ</a:t>
            </a: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E26B062-6AAA-4E7E-93B9-E022FBE71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96" y="753781"/>
            <a:ext cx="937699" cy="91542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111A2AF-5583-468E-A9F4-13A52F456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96" y="3054071"/>
            <a:ext cx="1001807" cy="100180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CC127A8-9F47-4B6D-917F-094C320BD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5" y="329539"/>
            <a:ext cx="1981536" cy="181475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5" y="1688777"/>
            <a:ext cx="3794494" cy="202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329" y="3134508"/>
            <a:ext cx="789955" cy="78995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67" y="4023504"/>
            <a:ext cx="1008620" cy="7142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0" y="3563277"/>
            <a:ext cx="4873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ОГБУЗ «Валуйская Центральная районная больница»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42140" y="4092456"/>
            <a:ext cx="3235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ОГАПОУ «Валуйским колледжем»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481721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ea typeface="Calibri" panose="020F0502020204030204" pitchFamily="34" charset="0"/>
              </a:rPr>
              <a:t>МДОУ </a:t>
            </a:r>
            <a:r>
              <a:rPr lang="ru-RU" sz="1600" dirty="0">
                <a:ea typeface="Calibri" panose="020F0502020204030204" pitchFamily="34" charset="0"/>
              </a:rPr>
              <a:t>«ЦРР «Детский сад №8 «Золотая рыбка», </a:t>
            </a:r>
            <a:endParaRPr lang="ru-RU" sz="1600" dirty="0" smtClean="0">
              <a:ea typeface="Calibri" panose="020F0502020204030204" pitchFamily="34" charset="0"/>
            </a:endParaRPr>
          </a:p>
          <a:p>
            <a:r>
              <a:rPr lang="ru-RU" sz="1600" dirty="0" smtClean="0">
                <a:ea typeface="Calibri" panose="020F0502020204030204" pitchFamily="34" charset="0"/>
              </a:rPr>
              <a:t>МДОУ </a:t>
            </a:r>
            <a:r>
              <a:rPr lang="ru-RU" sz="1600" dirty="0">
                <a:ea typeface="Calibri" panose="020F0502020204030204" pitchFamily="34" charset="0"/>
              </a:rPr>
              <a:t>«Детский сад №9</a:t>
            </a:r>
            <a:r>
              <a:rPr lang="ru-RU" sz="1600" dirty="0" smtClean="0">
                <a:ea typeface="Calibri" panose="020F0502020204030204" pitchFamily="34" charset="0"/>
              </a:rPr>
              <a:t>»,   МДОУ </a:t>
            </a:r>
            <a:r>
              <a:rPr lang="ru-RU" sz="1600" dirty="0">
                <a:ea typeface="Calibri" panose="020F0502020204030204" pitchFamily="34" charset="0"/>
              </a:rPr>
              <a:t>«ЦРР №10»</a:t>
            </a:r>
            <a:endParaRPr lang="ru-RU" sz="1600" dirty="0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9627" y="4833070"/>
            <a:ext cx="740774" cy="737482"/>
          </a:xfrm>
          <a:prstGeom prst="rect">
            <a:avLst/>
          </a:prstGeom>
        </p:spPr>
      </p:pic>
      <p:pic>
        <p:nvPicPr>
          <p:cNvPr id="6146" name="Picture 2" descr="Материально-техническое оснащение | Разметелевская СОШ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r="22056"/>
          <a:stretch/>
        </p:blipFill>
        <p:spPr bwMode="auto">
          <a:xfrm>
            <a:off x="131359" y="3810162"/>
            <a:ext cx="1640739" cy="15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98177" y="4740026"/>
            <a:ext cx="3275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ПРОФЕССИОНАЛЬНЫЕ </a:t>
            </a:r>
            <a:b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ДИАГНОСТИКА И ПРОБЫ</a:t>
            </a:r>
          </a:p>
        </p:txBody>
      </p:sp>
      <p:sp>
        <p:nvSpPr>
          <p:cNvPr id="47" name="TextBox 39"/>
          <p:cNvSpPr txBox="1">
            <a:spLocks noChangeArrowheads="1"/>
          </p:cNvSpPr>
          <p:nvPr/>
        </p:nvSpPr>
        <p:spPr bwMode="auto">
          <a:xfrm>
            <a:off x="2098176" y="5545838"/>
            <a:ext cx="31981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ПРОФОРИЕНТАЦИОННЫЕ ЧАСЫ</a:t>
            </a: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B5D53E60-1060-4B49-BE5F-6148E28C1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32" t="-340062" r="209722" b="340062"/>
          <a:stretch/>
        </p:blipFill>
        <p:spPr bwMode="auto">
          <a:xfrm>
            <a:off x="560763" y="2340862"/>
            <a:ext cx="679562" cy="93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B5D53E60-1060-4B49-BE5F-6148E28C1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34"/>
          <a:stretch/>
        </p:blipFill>
        <p:spPr bwMode="auto">
          <a:xfrm>
            <a:off x="10971714" y="5692225"/>
            <a:ext cx="708687" cy="93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6149976" y="5627633"/>
            <a:ext cx="4385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ea typeface="Calibri" panose="020F0502020204030204" pitchFamily="34" charset="0"/>
              </a:rPr>
              <a:t>Белгородский государственный  национальный </a:t>
            </a:r>
          </a:p>
          <a:p>
            <a:r>
              <a:rPr lang="ru-RU" sz="1600" dirty="0" smtClean="0">
                <a:ea typeface="Calibri" panose="020F0502020204030204" pitchFamily="34" charset="0"/>
              </a:rPr>
              <a:t>исследовательский </a:t>
            </a:r>
            <a:r>
              <a:rPr lang="ru-RU" sz="1600" dirty="0">
                <a:ea typeface="Calibri" panose="020F0502020204030204" pitchFamily="34" charset="0"/>
              </a:rPr>
              <a:t> </a:t>
            </a:r>
            <a:r>
              <a:rPr lang="ru-RU" sz="1600" dirty="0" smtClean="0">
                <a:ea typeface="Calibri" panose="020F0502020204030204" pitchFamily="34" charset="0"/>
              </a:rPr>
              <a:t>университет</a:t>
            </a:r>
            <a:endParaRPr lang="ru-RU" sz="1600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910" y="713108"/>
            <a:ext cx="1409635" cy="199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177680"/>
              </p:ext>
            </p:extLst>
          </p:nvPr>
        </p:nvGraphicFramePr>
        <p:xfrm>
          <a:off x="92075" y="92075"/>
          <a:ext cx="766763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Объект упаковщика для оболочки" showAsIcon="1" r:id="rId13" imgW="766800" imgH="538200" progId="Package">
                  <p:embed/>
                </p:oleObj>
              </mc:Choice>
              <mc:Fallback>
                <p:oleObj name="Объект упаковщика для оболочки" showAsIcon="1" r:id="rId13" imgW="766800" imgH="538200" progId="Package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66763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1464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Индина ЕН\Desktop\медицина\IMG-20220418-WA00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08" y="2221992"/>
            <a:ext cx="5618924" cy="248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Индина ЕН\Desktop\медицина\IMG-20220418-WA0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" y="914400"/>
            <a:ext cx="4962017" cy="219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Индина ЕН\Desktop\медицина\IMG-20220418-WA00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" y="3867912"/>
            <a:ext cx="5096891" cy="2284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52327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943107"/>
            <a:ext cx="2724913" cy="2036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942" y="960120"/>
            <a:ext cx="2691210" cy="20116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262" t="19820" b="-3241"/>
          <a:stretch/>
        </p:blipFill>
        <p:spPr>
          <a:xfrm>
            <a:off x="4554570" y="713232"/>
            <a:ext cx="2239421" cy="2715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3320288"/>
            <a:ext cx="2258568" cy="30114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86" y="3374136"/>
            <a:ext cx="2331720" cy="3108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6" y="3872484"/>
            <a:ext cx="3188208" cy="23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0265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ндина ЕН\Downloads\IMG_20220414_154355 (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b="24647"/>
          <a:stretch/>
        </p:blipFill>
        <p:spPr bwMode="auto">
          <a:xfrm>
            <a:off x="3566160" y="813816"/>
            <a:ext cx="2712084" cy="2484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212848"/>
            <a:ext cx="2516886" cy="3355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336" y="872744"/>
            <a:ext cx="2486406" cy="331520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69" y="3511297"/>
            <a:ext cx="2313432" cy="2807208"/>
          </a:xfrm>
          <a:prstGeom prst="rect">
            <a:avLst/>
          </a:prstGeom>
        </p:spPr>
      </p:pic>
      <p:pic>
        <p:nvPicPr>
          <p:cNvPr id="6" name="Рисунок 5" descr="C:\Users\Индина ЕН\Downloads\IMG_20220414_15313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6"/>
          <a:stretch/>
        </p:blipFill>
        <p:spPr bwMode="auto">
          <a:xfrm>
            <a:off x="6556248" y="2176272"/>
            <a:ext cx="2675064" cy="3508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417344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257</Words>
  <Application>Microsoft Office PowerPoint</Application>
  <PresentationFormat>Широкоэкранный</PresentationFormat>
  <Paragraphs>64</Paragraphs>
  <Slides>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Blogger Sans Light</vt:lpstr>
      <vt:lpstr>Calibri</vt:lpstr>
      <vt:lpstr>Calibri Light</vt:lpstr>
      <vt:lpstr>Times New Roman</vt:lpstr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8_1A</dc:creator>
  <cp:lastModifiedBy>Индина ЕН</cp:lastModifiedBy>
  <cp:revision>307</cp:revision>
  <dcterms:created xsi:type="dcterms:W3CDTF">2021-10-17T08:06:49Z</dcterms:created>
  <dcterms:modified xsi:type="dcterms:W3CDTF">2022-06-10T09:02:36Z</dcterms:modified>
</cp:coreProperties>
</file>